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A4AC5-2485-6D49-954F-8FB6B4D7A060}" type="datetimeFigureOut">
              <a:rPr lang="en-US" smtClean="0"/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2B72A-CE21-8343-A666-74B0F11F519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TPOL Chapter 10</a:t>
            </a:r>
            <a:br>
              <a:rPr lang="en-US" dirty="0" smtClean="0"/>
            </a:br>
            <a:r>
              <a:rPr lang="en-US" dirty="0" smtClean="0"/>
              <a:t>The Development of Online Courses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Dean </a:t>
            </a:r>
            <a:r>
              <a:rPr lang="en-US" dirty="0" err="1" smtClean="0"/>
              <a:t>Caplan</a:t>
            </a:r>
            <a:r>
              <a:rPr lang="en-US" dirty="0" smtClean="0"/>
              <a:t> – Canadian Pacific Railway</a:t>
            </a:r>
          </a:p>
          <a:p>
            <a:r>
              <a:rPr lang="en-US" dirty="0" smtClean="0"/>
              <a:t>Rodger Graham – Athabasca University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114800" y="5438588"/>
            <a:ext cx="4910328" cy="8869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Israel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Butler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lang="en-US" sz="2400" b="1" baseline="0" dirty="0" smtClean="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</a:rPr>
              <a:t>EDET</a:t>
            </a:r>
            <a:r>
              <a:rPr lang="en-US" sz="2400" b="1" dirty="0" smtClean="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</a:rPr>
              <a:t> 755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50800" dist="50800" dir="2700000" algn="tl" rotWithShape="0">
                  <a:schemeClr val="bg1">
                    <a:alpha val="3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41" y="776942"/>
            <a:ext cx="2896582" cy="29263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Online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Instructional Designs of learning materials are stable, based on proven learning theories</a:t>
            </a:r>
          </a:p>
          <a:p>
            <a:r>
              <a:rPr lang="en-US" dirty="0" smtClean="0"/>
              <a:t>Meets institution’s identified standards for quality, usability, &amp; interoperability </a:t>
            </a:r>
          </a:p>
          <a:p>
            <a:r>
              <a:rPr lang="en-US" dirty="0" smtClean="0"/>
              <a:t>Appropriate tools selected to meet standards</a:t>
            </a:r>
          </a:p>
          <a:p>
            <a:r>
              <a:rPr lang="en-US" dirty="0" smtClean="0"/>
              <a:t>Course takes advantage of supplied technologies</a:t>
            </a:r>
          </a:p>
          <a:p>
            <a:r>
              <a:rPr lang="en-US" dirty="0" smtClean="0"/>
              <a:t>Comprised of simple cost-effective designs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in its infancy</a:t>
            </a:r>
          </a:p>
          <a:p>
            <a:r>
              <a:rPr lang="en-US" dirty="0" smtClean="0"/>
              <a:t>Teachers must unlearn old methods for this new form of instruction</a:t>
            </a:r>
          </a:p>
          <a:p>
            <a:r>
              <a:rPr lang="en-US" dirty="0" smtClean="0"/>
              <a:t>Students must implement better time management and find motivation to stay in engaged in course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defines an online course?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1990s: Courses that are primarily text-based (online or by mailed hard copy) with computer mediated enhancements</a:t>
            </a:r>
          </a:p>
          <a:p>
            <a:r>
              <a:rPr lang="en-US" dirty="0" smtClean="0"/>
              <a:t>2000s: Courses that are designed specifically for the Internet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42441" y="3937000"/>
            <a:ext cx="3170237" cy="2371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Use of Learning Management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Organizes and standardizes learning content</a:t>
            </a:r>
          </a:p>
          <a:p>
            <a:r>
              <a:rPr lang="en-US" dirty="0" smtClean="0"/>
              <a:t>Divides courses into modules and lessons</a:t>
            </a:r>
          </a:p>
          <a:p>
            <a:r>
              <a:rPr lang="en-US" dirty="0" smtClean="0"/>
              <a:t>Supported with quizzes, tests, and </a:t>
            </a:r>
            <a:r>
              <a:rPr lang="en-US" dirty="0" err="1" smtClean="0"/>
              <a:t>sicussions</a:t>
            </a:r>
            <a:endParaRPr lang="en-US" dirty="0" smtClean="0"/>
          </a:p>
          <a:p>
            <a:r>
              <a:rPr lang="en-US" dirty="0" smtClean="0"/>
              <a:t>Examples: </a:t>
            </a:r>
            <a:r>
              <a:rPr lang="en-US" dirty="0" err="1" smtClean="0"/>
              <a:t>BlackBoard</a:t>
            </a:r>
            <a:r>
              <a:rPr lang="en-US" dirty="0" smtClean="0"/>
              <a:t>, </a:t>
            </a:r>
            <a:r>
              <a:rPr lang="en-US" dirty="0" err="1" smtClean="0"/>
              <a:t>Moodle</a:t>
            </a:r>
            <a:r>
              <a:rPr lang="en-US" dirty="0" smtClean="0"/>
              <a:t>, &amp; Desire2Learn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45423" y="4685832"/>
            <a:ext cx="1825625" cy="161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E-Learning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Community based model of learner-to-learner</a:t>
            </a:r>
          </a:p>
          <a:p>
            <a:r>
              <a:rPr lang="en-US" dirty="0" smtClean="0"/>
              <a:t>What to include in a course?</a:t>
            </a:r>
          </a:p>
          <a:p>
            <a:pPr lvl="1"/>
            <a:r>
              <a:rPr lang="en-US" dirty="0" smtClean="0"/>
              <a:t>Personalized letter of welcome</a:t>
            </a:r>
          </a:p>
          <a:p>
            <a:pPr lvl="1"/>
            <a:r>
              <a:rPr lang="en-US" dirty="0" smtClean="0"/>
              <a:t>General info about online learning, technology requirements, academic resources, etc.</a:t>
            </a:r>
          </a:p>
          <a:p>
            <a:pPr lvl="1"/>
            <a:r>
              <a:rPr lang="en-US" dirty="0" smtClean="0"/>
              <a:t>Info on how to navigate LMS</a:t>
            </a:r>
          </a:p>
          <a:p>
            <a:pPr lvl="1"/>
            <a:r>
              <a:rPr lang="en-US" dirty="0" smtClean="0"/>
              <a:t>Student log-in info for site</a:t>
            </a:r>
          </a:p>
          <a:p>
            <a:pPr lvl="1"/>
            <a:r>
              <a:rPr lang="en-US" dirty="0" smtClean="0"/>
              <a:t>Tips on using interactive tools</a:t>
            </a:r>
          </a:p>
          <a:p>
            <a:pPr lvl="1"/>
            <a:r>
              <a:rPr lang="en-US" dirty="0" smtClean="0"/>
              <a:t>Course syllabus, overview, and schedule</a:t>
            </a:r>
          </a:p>
          <a:p>
            <a:pPr lvl="1"/>
            <a:r>
              <a:rPr lang="en-US" dirty="0" smtClean="0"/>
              <a:t>Administrative rules and regulations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Online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Promote active learning at the will of the student</a:t>
            </a:r>
          </a:p>
          <a:p>
            <a:r>
              <a:rPr lang="en-US" dirty="0" smtClean="0"/>
              <a:t>Develop tolerance for responses (cognitive flexibility)</a:t>
            </a:r>
          </a:p>
          <a:p>
            <a:r>
              <a:rPr lang="en-US" dirty="0" smtClean="0"/>
              <a:t>Create material slightly too difficult to encourage critical thinking</a:t>
            </a:r>
          </a:p>
          <a:p>
            <a:r>
              <a:rPr lang="en-US" dirty="0" smtClean="0"/>
              <a:t>Use problems requiring students to understand and manipulate content</a:t>
            </a:r>
          </a:p>
          <a:p>
            <a:r>
              <a:rPr lang="en-US" dirty="0" smtClean="0"/>
              <a:t>Allow  students to assess their knowledge and skills throughout course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Much labor goes into constructing an effective online learning environment</a:t>
            </a:r>
          </a:p>
          <a:p>
            <a:r>
              <a:rPr lang="en-US" dirty="0" smtClean="0"/>
              <a:t>Instructors must familiarize themselves with new technologies and communication methods</a:t>
            </a:r>
          </a:p>
          <a:p>
            <a:r>
              <a:rPr lang="en-US" dirty="0" smtClean="0"/>
              <a:t>Students should be taught the ins and outs of online learning and should be engaged through interactive constructs to improve quality of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TPOL Chapter 10</a:t>
            </a:r>
            <a:br>
              <a:rPr lang="en-US" dirty="0" smtClean="0"/>
            </a:br>
            <a:r>
              <a:rPr lang="en-US" dirty="0" smtClean="0"/>
              <a:t>The Development of Online Courses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Dean </a:t>
            </a:r>
            <a:r>
              <a:rPr lang="en-US" dirty="0" err="1" smtClean="0"/>
              <a:t>Caplan</a:t>
            </a:r>
            <a:r>
              <a:rPr lang="en-US" dirty="0" smtClean="0"/>
              <a:t> – Canadian Pacific Railway</a:t>
            </a:r>
          </a:p>
          <a:p>
            <a:r>
              <a:rPr lang="en-US" dirty="0" smtClean="0"/>
              <a:t>Rodger Graham – Athabasca University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114800" y="5438588"/>
            <a:ext cx="4910328" cy="8869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Israel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Butler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lang="en-US" sz="2400" b="1" baseline="0" dirty="0" smtClean="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</a:rPr>
              <a:t>EDET</a:t>
            </a:r>
            <a:r>
              <a:rPr lang="en-US" sz="2400" b="1" dirty="0" smtClean="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</a:rPr>
              <a:t> 755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50800" dist="50800" dir="2700000" algn="tl" rotWithShape="0">
                  <a:schemeClr val="bg1">
                    <a:alpha val="3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41" y="776942"/>
            <a:ext cx="2896582" cy="29263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250</TotalTime>
  <Words>359</Words>
  <Application>Microsoft Macintosh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Focus</vt:lpstr>
      <vt:lpstr>TPOL Chapter 10 The Development of Online Courses </vt:lpstr>
      <vt:lpstr>The Model Online Course</vt:lpstr>
      <vt:lpstr>Online Education</vt:lpstr>
      <vt:lpstr>What defines an online course?</vt:lpstr>
      <vt:lpstr>The Use of Learning Management Systems</vt:lpstr>
      <vt:lpstr>E-Learning 2.0</vt:lpstr>
      <vt:lpstr>Effective Online Teaching</vt:lpstr>
      <vt:lpstr>Conclusion</vt:lpstr>
      <vt:lpstr>TPOL Chapter 10 The Development of Online Courses </vt:lpstr>
    </vt:vector>
  </TitlesOfParts>
  <Company>University of SC Aiken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TPOL Chapter 10 The Development of Online Courses </dc:title>
  <dc:creator>Authorized User</dc:creator>
  <cp:lastModifiedBy>Authorized User</cp:lastModifiedBy>
  <cp:revision>13</cp:revision>
  <dcterms:created xsi:type="dcterms:W3CDTF">2012-06-08T02:44:41Z</dcterms:created>
  <dcterms:modified xsi:type="dcterms:W3CDTF">2012-06-08T06:55:03Z</dcterms:modified>
</cp:coreProperties>
</file>