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21FBF30C-FA9C-E44A-845F-E524AC593685}" type="datetimeFigureOut">
              <a:rPr lang="en-US" smtClean="0"/>
              <a:t>6/22/12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B45DF85D-BF6F-6940-8370-A18E61A6561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13 </a:t>
            </a:r>
            <a:br>
              <a:rPr lang="en-US" dirty="0" smtClean="0"/>
            </a:br>
            <a:r>
              <a:rPr lang="en-US" dirty="0" smtClean="0"/>
              <a:t>The Quality Dilemma in Online Education Revisited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098801"/>
            <a:ext cx="7826281" cy="860611"/>
          </a:xfrm>
        </p:spPr>
        <p:txBody>
          <a:bodyPr/>
          <a:lstStyle/>
          <a:p>
            <a:r>
              <a:rPr lang="en-US" dirty="0" smtClean="0"/>
              <a:t>Nancy K. Parker</a:t>
            </a:r>
          </a:p>
          <a:p>
            <a:r>
              <a:rPr lang="en-US" dirty="0" smtClean="0"/>
              <a:t>Athabasca University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58813" y="3875732"/>
            <a:ext cx="7826281" cy="860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Critiqued by Israel Butler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lang="en-US" dirty="0" smtClean="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</a:rPr>
              <a:t>EDET 755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1">
                      <a:lumMod val="85000"/>
                    </a:schemeClr>
                  </a:gs>
                  <a:gs pos="100000">
                    <a:schemeClr val="tx1"/>
                  </a:gs>
                </a:gsLst>
                <a:lin ang="16200000" scaled="1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quality in terms of education?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Dependent upon learner’s experience</a:t>
            </a:r>
          </a:p>
          <a:p>
            <a:r>
              <a:rPr lang="en-US" dirty="0" smtClean="0"/>
              <a:t>Construct is relative to unique perspectives of different groups (students, alumni, faculty, administrator, parents, etc.)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456" y="3535082"/>
            <a:ext cx="2609088" cy="26894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Fads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 Quality Models: Total Quality Management (TQM) &amp; Continuous Quality Improvement (CQI)</a:t>
            </a:r>
          </a:p>
          <a:p>
            <a:r>
              <a:rPr lang="en-US" dirty="0" smtClean="0"/>
              <a:t>While no longer applicable in today’s educational standards due to “corporate flavor,” still referenced in higher education and learning networks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69191" y="3948980"/>
            <a:ext cx="2652106" cy="22904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Paradigm Shift in Higher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5" y="1600200"/>
            <a:ext cx="7878788" cy="2329329"/>
          </a:xfrm>
        </p:spPr>
        <p:txBody>
          <a:bodyPr/>
          <a:lstStyle/>
          <a:p>
            <a:r>
              <a:rPr lang="en-US" dirty="0" smtClean="0"/>
              <a:t>Capabilities have overturned traditional roles of higher learning institutions:</a:t>
            </a:r>
          </a:p>
          <a:p>
            <a:pPr lvl="3"/>
            <a:r>
              <a:rPr lang="en-US" dirty="0" smtClean="0"/>
              <a:t>Research Source/Knowledge Creator</a:t>
            </a:r>
          </a:p>
          <a:p>
            <a:pPr lvl="3"/>
            <a:r>
              <a:rPr lang="en-US" dirty="0" smtClean="0"/>
              <a:t>Archivist/Gateway to Knowledge</a:t>
            </a:r>
          </a:p>
          <a:p>
            <a:pPr lvl="3"/>
            <a:r>
              <a:rPr lang="en-US" dirty="0" smtClean="0"/>
              <a:t>Disseminator of advanced knowledge</a:t>
            </a:r>
          </a:p>
          <a:p>
            <a:pPr lvl="3"/>
            <a:r>
              <a:rPr lang="en-US" dirty="0" smtClean="0"/>
              <a:t>Referee/Evaluator of Truth</a:t>
            </a:r>
          </a:p>
          <a:p>
            <a:pPr lvl="3"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0965" y="4081929"/>
            <a:ext cx="7878788" cy="2329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r>
              <a:rPr lang="en-US" sz="2400" dirty="0" smtClean="0"/>
              <a:t>PROBLEM!!!!</a:t>
            </a:r>
            <a:endParaRPr lang="en-US" dirty="0" smtClean="0"/>
          </a:p>
          <a:p>
            <a:pPr marL="806450" lvl="1" indent="-349250" defTabSz="914400">
              <a:spcBef>
                <a:spcPts val="2000"/>
              </a:spcBef>
              <a:buFont typeface="Wingdings 2" pitchFamily="18" charset="2"/>
              <a:buChar char="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Traditional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dirty="0" smtClean="0"/>
              <a:t>criteria for accreditation does not online with Net Age of Education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Credibility of Online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Academic leaders often challenge the legitimacy of the online learning environment</a:t>
            </a:r>
          </a:p>
          <a:p>
            <a:r>
              <a:rPr lang="en-US" dirty="0" smtClean="0"/>
              <a:t>Employers are doubtful of qualification of students possessing degrees from online programs</a:t>
            </a:r>
          </a:p>
          <a:p>
            <a:r>
              <a:rPr lang="en-US" dirty="0" smtClean="0"/>
              <a:t>Faculty believe lack of social interaction in Net-based courses has an overall negative impact (instructor-student, student-student)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Standards for Net-based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Practices for Electronically Offered Degree and Certificate Programs</a:t>
            </a:r>
          </a:p>
          <a:p>
            <a:pPr lvl="1"/>
            <a:r>
              <a:rPr lang="en-US" dirty="0" smtClean="0"/>
              <a:t>Developed by Western Cooperative for Educational Telecommunications: ( 5 Key Sections )</a:t>
            </a:r>
          </a:p>
          <a:p>
            <a:pPr lvl="4"/>
            <a:r>
              <a:rPr lang="en-US" dirty="0" smtClean="0"/>
              <a:t>Instructional Context &amp; Commitment </a:t>
            </a:r>
          </a:p>
          <a:p>
            <a:pPr lvl="4"/>
            <a:r>
              <a:rPr lang="en-US" dirty="0" smtClean="0"/>
              <a:t>Curriculum and Instruction</a:t>
            </a:r>
          </a:p>
          <a:p>
            <a:pPr lvl="4"/>
            <a:r>
              <a:rPr lang="en-US" dirty="0" smtClean="0"/>
              <a:t>Faculty Support</a:t>
            </a:r>
          </a:p>
          <a:p>
            <a:pPr lvl="4"/>
            <a:r>
              <a:rPr lang="en-US" dirty="0" smtClean="0"/>
              <a:t>Student Support </a:t>
            </a:r>
          </a:p>
          <a:p>
            <a:pPr lvl="4"/>
            <a:r>
              <a:rPr lang="en-US" dirty="0" smtClean="0"/>
              <a:t>Evaluation and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88207" y="3668056"/>
            <a:ext cx="3170237" cy="23713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Buyer’s Beware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Parker recommends research of curriculum and technology needs when selecting online programs/institutions</a:t>
            </a:r>
          </a:p>
          <a:p>
            <a:r>
              <a:rPr lang="en-US" dirty="0" smtClean="0"/>
              <a:t>Learners should identify what is desired from course or program</a:t>
            </a:r>
          </a:p>
          <a:p>
            <a:pPr lvl="3"/>
            <a:r>
              <a:rPr lang="en-US" dirty="0" smtClean="0"/>
              <a:t>Knowledge</a:t>
            </a:r>
          </a:p>
          <a:p>
            <a:pPr lvl="3"/>
            <a:r>
              <a:rPr lang="en-US" dirty="0" smtClean="0"/>
              <a:t>Degree</a:t>
            </a:r>
          </a:p>
          <a:p>
            <a:pPr lvl="3"/>
            <a:r>
              <a:rPr lang="en-US" dirty="0" smtClean="0"/>
              <a:t>Technical Skills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Worldwide System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jurisdictions of online learning quality standards required internal and external review</a:t>
            </a:r>
          </a:p>
          <a:p>
            <a:r>
              <a:rPr lang="en-US" dirty="0" smtClean="0"/>
              <a:t>Some standards are more in-depth and complicated than others</a:t>
            </a:r>
          </a:p>
          <a:p>
            <a:r>
              <a:rPr lang="en-US" dirty="0" smtClean="0"/>
              <a:t>All are learner-centered; comprehension of course material is responsibility of learner</a:t>
            </a:r>
          </a:p>
          <a:p>
            <a:r>
              <a:rPr lang="en-US" dirty="0" smtClean="0"/>
              <a:t>Instructors are to be knowledgeable of curriculum as well as the technologies used to enhance online  learning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Learning is a form of education that the world is still being embraced by mainstream educational leaders and academies.</a:t>
            </a:r>
          </a:p>
          <a:p>
            <a:r>
              <a:rPr lang="en-US" dirty="0" smtClean="0"/>
              <a:t>New set of standards across different jurisdictions helps overall credibility of this new system of learning and helps emphasize the instructors’ and learners’ responsibilities.</a:t>
            </a:r>
          </a:p>
          <a:p>
            <a:r>
              <a:rPr lang="en-US" dirty="0" smtClean="0"/>
              <a:t>Future and current online students should research all courses, programs, and institutions and identify what is desired when engaging in online learning.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85</TotalTime>
  <Words>408</Words>
  <Application>Microsoft Macintosh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Exhibit</vt:lpstr>
      <vt:lpstr>Chapter 13  The Quality Dilemma in Online Education Revisited</vt:lpstr>
      <vt:lpstr>What is quality in terms of education?</vt:lpstr>
      <vt:lpstr>Quality Fads</vt:lpstr>
      <vt:lpstr>Paradigm Shift in Higher Education</vt:lpstr>
      <vt:lpstr>Credibility of Online Learning</vt:lpstr>
      <vt:lpstr>Standards for Net-based Learning</vt:lpstr>
      <vt:lpstr>Buyer’s Beware</vt:lpstr>
      <vt:lpstr>A Worldwide System of Learning</vt:lpstr>
      <vt:lpstr>Conclusion</vt:lpstr>
      <vt:lpstr>Slide 10</vt:lpstr>
    </vt:vector>
  </TitlesOfParts>
  <Company>University of SC Aiken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 The Quality Dilemma in Online Education Revisited</dc:title>
  <dc:creator>Authorized User</dc:creator>
  <cp:lastModifiedBy>Authorized User</cp:lastModifiedBy>
  <cp:revision>7</cp:revision>
  <dcterms:created xsi:type="dcterms:W3CDTF">2012-06-22T04:53:03Z</dcterms:created>
  <dcterms:modified xsi:type="dcterms:W3CDTF">2012-06-22T06:18:40Z</dcterms:modified>
</cp:coreProperties>
</file>